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6"/>
  </p:notesMasterIdLst>
  <p:sldIdLst>
    <p:sldId id="256" r:id="rId5"/>
    <p:sldId id="342" r:id="rId6"/>
    <p:sldId id="343" r:id="rId7"/>
    <p:sldId id="309" r:id="rId8"/>
    <p:sldId id="344" r:id="rId9"/>
    <p:sldId id="347" r:id="rId10"/>
    <p:sldId id="269" r:id="rId11"/>
    <p:sldId id="348" r:id="rId12"/>
    <p:sldId id="357" r:id="rId13"/>
    <p:sldId id="359" r:id="rId14"/>
    <p:sldId id="326" r:id="rId15"/>
    <p:sldId id="327" r:id="rId16"/>
    <p:sldId id="328" r:id="rId17"/>
    <p:sldId id="363" r:id="rId18"/>
    <p:sldId id="366" r:id="rId19"/>
    <p:sldId id="364" r:id="rId20"/>
    <p:sldId id="367" r:id="rId21"/>
    <p:sldId id="365" r:id="rId22"/>
    <p:sldId id="378" r:id="rId23"/>
    <p:sldId id="308" r:id="rId24"/>
    <p:sldId id="305" r:id="rId25"/>
  </p:sldIdLst>
  <p:sldSz cx="9144000" cy="5143500" type="screen16x9"/>
  <p:notesSz cx="6858000" cy="9144000"/>
  <p:defaultTextStyle>
    <a:defPPr>
      <a:defRPr lang="nb-NO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BAC76"/>
    <a:srgbClr val="0D347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08" autoAdjust="0"/>
    <p:restoredTop sz="94660"/>
  </p:normalViewPr>
  <p:slideViewPr>
    <p:cSldViewPr snapToGrid="0" snapToObjects="1">
      <p:cViewPr varScale="1">
        <p:scale>
          <a:sx n="102" d="100"/>
          <a:sy n="102" d="100"/>
        </p:scale>
        <p:origin x="88" y="199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rosper Yeng" userId="5982f373-d579-4cb7-8b77-66940d278426" providerId="ADAL" clId="{5362AE4E-06DB-45DD-960E-263EA3523180}"/>
    <pc:docChg chg="undo custSel addSld delSld">
      <pc:chgData name="Prosper Yeng" userId="5982f373-d579-4cb7-8b77-66940d278426" providerId="ADAL" clId="{5362AE4E-06DB-45DD-960E-263EA3523180}" dt="2020-11-23T14:35:08.199" v="20" actId="47"/>
      <pc:docMkLst>
        <pc:docMk/>
      </pc:docMkLst>
      <pc:sldChg chg="del">
        <pc:chgData name="Prosper Yeng" userId="5982f373-d579-4cb7-8b77-66940d278426" providerId="ADAL" clId="{5362AE4E-06DB-45DD-960E-263EA3523180}" dt="2020-11-23T13:29:12.204" v="0" actId="47"/>
        <pc:sldMkLst>
          <pc:docMk/>
          <pc:sldMk cId="2332343272" sldId="289"/>
        </pc:sldMkLst>
      </pc:sldChg>
      <pc:sldChg chg="del">
        <pc:chgData name="Prosper Yeng" userId="5982f373-d579-4cb7-8b77-66940d278426" providerId="ADAL" clId="{5362AE4E-06DB-45DD-960E-263EA3523180}" dt="2020-11-23T14:35:08.199" v="20" actId="47"/>
        <pc:sldMkLst>
          <pc:docMk/>
          <pc:sldMk cId="4243092292" sldId="310"/>
        </pc:sldMkLst>
      </pc:sldChg>
      <pc:sldChg chg="del">
        <pc:chgData name="Prosper Yeng" userId="5982f373-d579-4cb7-8b77-66940d278426" providerId="ADAL" clId="{5362AE4E-06DB-45DD-960E-263EA3523180}" dt="2020-11-23T13:29:16.177" v="1" actId="47"/>
        <pc:sldMkLst>
          <pc:docMk/>
          <pc:sldMk cId="2731308646" sldId="350"/>
        </pc:sldMkLst>
      </pc:sldChg>
      <pc:sldChg chg="del">
        <pc:chgData name="Prosper Yeng" userId="5982f373-d579-4cb7-8b77-66940d278426" providerId="ADAL" clId="{5362AE4E-06DB-45DD-960E-263EA3523180}" dt="2020-11-23T13:29:32.507" v="2" actId="47"/>
        <pc:sldMkLst>
          <pc:docMk/>
          <pc:sldMk cId="2083118018" sldId="356"/>
        </pc:sldMkLst>
      </pc:sldChg>
      <pc:sldChg chg="del">
        <pc:chgData name="Prosper Yeng" userId="5982f373-d579-4cb7-8b77-66940d278426" providerId="ADAL" clId="{5362AE4E-06DB-45DD-960E-263EA3523180}" dt="2020-11-23T13:29:34.444" v="3" actId="47"/>
        <pc:sldMkLst>
          <pc:docMk/>
          <pc:sldMk cId="3938627321" sldId="360"/>
        </pc:sldMkLst>
      </pc:sldChg>
      <pc:sldChg chg="del">
        <pc:chgData name="Prosper Yeng" userId="5982f373-d579-4cb7-8b77-66940d278426" providerId="ADAL" clId="{5362AE4E-06DB-45DD-960E-263EA3523180}" dt="2020-11-23T13:29:44.817" v="4" actId="47"/>
        <pc:sldMkLst>
          <pc:docMk/>
          <pc:sldMk cId="480846701" sldId="362"/>
        </pc:sldMkLst>
      </pc:sldChg>
      <pc:sldChg chg="add del">
        <pc:chgData name="Prosper Yeng" userId="5982f373-d579-4cb7-8b77-66940d278426" providerId="ADAL" clId="{5362AE4E-06DB-45DD-960E-263EA3523180}" dt="2020-11-23T13:33:37.849" v="18" actId="47"/>
        <pc:sldMkLst>
          <pc:docMk/>
          <pc:sldMk cId="1453644327" sldId="365"/>
        </pc:sldMkLst>
      </pc:sldChg>
      <pc:sldChg chg="del">
        <pc:chgData name="Prosper Yeng" userId="5982f373-d579-4cb7-8b77-66940d278426" providerId="ADAL" clId="{5362AE4E-06DB-45DD-960E-263EA3523180}" dt="2020-11-23T13:32:43.079" v="5" actId="47"/>
        <pc:sldMkLst>
          <pc:docMk/>
          <pc:sldMk cId="3178530535" sldId="368"/>
        </pc:sldMkLst>
      </pc:sldChg>
      <pc:sldChg chg="del">
        <pc:chgData name="Prosper Yeng" userId="5982f373-d579-4cb7-8b77-66940d278426" providerId="ADAL" clId="{5362AE4E-06DB-45DD-960E-263EA3523180}" dt="2020-11-23T13:32:49.526" v="6" actId="47"/>
        <pc:sldMkLst>
          <pc:docMk/>
          <pc:sldMk cId="1114637888" sldId="370"/>
        </pc:sldMkLst>
      </pc:sldChg>
      <pc:sldChg chg="del">
        <pc:chgData name="Prosper Yeng" userId="5982f373-d579-4cb7-8b77-66940d278426" providerId="ADAL" clId="{5362AE4E-06DB-45DD-960E-263EA3523180}" dt="2020-11-23T13:33:00.491" v="7" actId="47"/>
        <pc:sldMkLst>
          <pc:docMk/>
          <pc:sldMk cId="3175095537" sldId="371"/>
        </pc:sldMkLst>
      </pc:sldChg>
      <pc:sldChg chg="del">
        <pc:chgData name="Prosper Yeng" userId="5982f373-d579-4cb7-8b77-66940d278426" providerId="ADAL" clId="{5362AE4E-06DB-45DD-960E-263EA3523180}" dt="2020-11-23T13:33:01.223" v="8" actId="47"/>
        <pc:sldMkLst>
          <pc:docMk/>
          <pc:sldMk cId="1990681582" sldId="372"/>
        </pc:sldMkLst>
      </pc:sldChg>
      <pc:sldChg chg="del">
        <pc:chgData name="Prosper Yeng" userId="5982f373-d579-4cb7-8b77-66940d278426" providerId="ADAL" clId="{5362AE4E-06DB-45DD-960E-263EA3523180}" dt="2020-11-23T13:33:01.914" v="9" actId="47"/>
        <pc:sldMkLst>
          <pc:docMk/>
          <pc:sldMk cId="2417949257" sldId="373"/>
        </pc:sldMkLst>
      </pc:sldChg>
      <pc:sldChg chg="del">
        <pc:chgData name="Prosper Yeng" userId="5982f373-d579-4cb7-8b77-66940d278426" providerId="ADAL" clId="{5362AE4E-06DB-45DD-960E-263EA3523180}" dt="2020-11-23T13:33:04.831" v="11" actId="47"/>
        <pc:sldMkLst>
          <pc:docMk/>
          <pc:sldMk cId="189548694" sldId="374"/>
        </pc:sldMkLst>
      </pc:sldChg>
      <pc:sldChg chg="del">
        <pc:chgData name="Prosper Yeng" userId="5982f373-d579-4cb7-8b77-66940d278426" providerId="ADAL" clId="{5362AE4E-06DB-45DD-960E-263EA3523180}" dt="2020-11-23T13:33:05.181" v="12" actId="47"/>
        <pc:sldMkLst>
          <pc:docMk/>
          <pc:sldMk cId="449340808" sldId="375"/>
        </pc:sldMkLst>
      </pc:sldChg>
      <pc:sldChg chg="del">
        <pc:chgData name="Prosper Yeng" userId="5982f373-d579-4cb7-8b77-66940d278426" providerId="ADAL" clId="{5362AE4E-06DB-45DD-960E-263EA3523180}" dt="2020-11-23T13:33:06.791" v="14" actId="47"/>
        <pc:sldMkLst>
          <pc:docMk/>
          <pc:sldMk cId="67075342" sldId="376"/>
        </pc:sldMkLst>
      </pc:sldChg>
      <pc:sldChg chg="del">
        <pc:chgData name="Prosper Yeng" userId="5982f373-d579-4cb7-8b77-66940d278426" providerId="ADAL" clId="{5362AE4E-06DB-45DD-960E-263EA3523180}" dt="2020-11-23T13:33:07.412" v="15" actId="47"/>
        <pc:sldMkLst>
          <pc:docMk/>
          <pc:sldMk cId="66096971" sldId="377"/>
        </pc:sldMkLst>
      </pc:sldChg>
      <pc:sldChg chg="add del">
        <pc:chgData name="Prosper Yeng" userId="5982f373-d579-4cb7-8b77-66940d278426" providerId="ADAL" clId="{5362AE4E-06DB-45DD-960E-263EA3523180}" dt="2020-11-23T13:33:39.825" v="19" actId="47"/>
        <pc:sldMkLst>
          <pc:docMk/>
          <pc:sldMk cId="3084013329" sldId="378"/>
        </pc:sldMkLst>
      </pc:sldChg>
      <pc:sldChg chg="del">
        <pc:chgData name="Prosper Yeng" userId="5982f373-d579-4cb7-8b77-66940d278426" providerId="ADAL" clId="{5362AE4E-06DB-45DD-960E-263EA3523180}" dt="2020-11-23T13:33:04.529" v="10" actId="47"/>
        <pc:sldMkLst>
          <pc:docMk/>
          <pc:sldMk cId="162858348" sldId="379"/>
        </pc:sldMkLst>
      </pc:sldChg>
      <pc:sldChg chg="del">
        <pc:chgData name="Prosper Yeng" userId="5982f373-d579-4cb7-8b77-66940d278426" providerId="ADAL" clId="{5362AE4E-06DB-45DD-960E-263EA3523180}" dt="2020-11-23T13:33:05.541" v="13" actId="47"/>
        <pc:sldMkLst>
          <pc:docMk/>
          <pc:sldMk cId="2310432582" sldId="380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E7642A-752F-466D-B721-FB7E057001AA}" type="datetimeFigureOut">
              <a:rPr lang="en-US" smtClean="0"/>
              <a:t>11/23/2020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6630F9-9D85-475E-81CF-39CD4BA73D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3092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AD96144-2CB5-F845-B17A-1B434663ADC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  <p:sp>
        <p:nvSpPr>
          <p:cNvPr id="54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582613" y="798513"/>
            <a:ext cx="5692775" cy="3203575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5427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6575"/>
            <a:ext cx="5029200" cy="3851275"/>
          </a:xfr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63285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1114753" y="2008061"/>
            <a:ext cx="7772400" cy="675821"/>
          </a:xfrm>
        </p:spPr>
        <p:txBody>
          <a:bodyPr anchor="t" anchorCtr="0"/>
          <a:lstStyle/>
          <a:p>
            <a:r>
              <a:rPr lang="en-US"/>
              <a:t>Click to edit Master title style</a:t>
            </a:r>
            <a:endParaRPr lang="nb-NO" dirty="0"/>
          </a:p>
        </p:txBody>
      </p:sp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>
          <a:xfrm>
            <a:off x="1114753" y="2733866"/>
            <a:ext cx="7772400" cy="131445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0001595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Loddret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9838506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drett tit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drett tittel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>
          <a:xfrm>
            <a:off x="1017751" y="205979"/>
            <a:ext cx="5459249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0318319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b-NO" dirty="0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7" name="Plassholder for lysbildenummer 5"/>
          <p:cNvSpPr txBox="1">
            <a:spLocks/>
          </p:cNvSpPr>
          <p:nvPr userDrawn="1"/>
        </p:nvSpPr>
        <p:spPr>
          <a:xfrm>
            <a:off x="-1" y="4815936"/>
            <a:ext cx="640523" cy="273844"/>
          </a:xfrm>
          <a:prstGeom prst="rect">
            <a:avLst/>
          </a:prstGeom>
        </p:spPr>
        <p:txBody>
          <a:bodyPr/>
          <a:lstStyle>
            <a:defPPr>
              <a:defRPr lang="nb-NO"/>
            </a:defPPr>
            <a:lvl1pPr marL="0" algn="l" defTabSz="4572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91853A39-49B3-554A-AE82-85611CEBD8E3}" type="slidenum">
              <a:rPr lang="nb-NO" b="1" i="0" smtClean="0">
                <a:latin typeface="Arial"/>
                <a:cs typeface="Arial"/>
              </a:rPr>
              <a:pPr algn="ctr"/>
              <a:t>‹#›</a:t>
            </a:fld>
            <a:endParaRPr lang="nb-NO" b="1" i="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600198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ndeling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1035765" y="3305176"/>
            <a:ext cx="7458948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nb-NO" dirty="0"/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1035765" y="2180035"/>
            <a:ext cx="7458948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824604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1095551" y="205979"/>
            <a:ext cx="7407404" cy="8572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b-NO" dirty="0"/>
          </a:p>
        </p:txBody>
      </p:sp>
      <p:sp>
        <p:nvSpPr>
          <p:cNvPr id="3" name="Plassholder for innhold 2"/>
          <p:cNvSpPr>
            <a:spLocks noGrp="1"/>
          </p:cNvSpPr>
          <p:nvPr>
            <p:ph sz="half" idx="1"/>
          </p:nvPr>
        </p:nvSpPr>
        <p:spPr>
          <a:xfrm>
            <a:off x="1114712" y="1200151"/>
            <a:ext cx="3667845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5305712" y="1200151"/>
            <a:ext cx="3673943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3729142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1059523" y="205979"/>
            <a:ext cx="7407404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1069676" y="1151335"/>
            <a:ext cx="376691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1069676" y="1631156"/>
            <a:ext cx="376691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 dirty="0"/>
          </a:p>
        </p:txBody>
      </p:sp>
      <p:sp>
        <p:nvSpPr>
          <p:cNvPr id="5" name="Plassholder for tekst 4"/>
          <p:cNvSpPr>
            <a:spLocks noGrp="1"/>
          </p:cNvSpPr>
          <p:nvPr>
            <p:ph type="body" sz="quarter" idx="3"/>
          </p:nvPr>
        </p:nvSpPr>
        <p:spPr>
          <a:xfrm>
            <a:off x="5257502" y="1151335"/>
            <a:ext cx="381221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lassholder for innhold 5"/>
          <p:cNvSpPr>
            <a:spLocks noGrp="1"/>
          </p:cNvSpPr>
          <p:nvPr>
            <p:ph sz="quarter" idx="4"/>
          </p:nvPr>
        </p:nvSpPr>
        <p:spPr>
          <a:xfrm>
            <a:off x="5257502" y="1631156"/>
            <a:ext cx="3812219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7022366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1722496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497185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nhold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1024642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4142491" y="204788"/>
            <a:ext cx="4765084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1024642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96486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e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Plassholder for bilde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nb-NO"/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322368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ittel 1"/>
          <p:cNvSpPr>
            <a:spLocks noGrp="1"/>
          </p:cNvSpPr>
          <p:nvPr>
            <p:ph type="title"/>
          </p:nvPr>
        </p:nvSpPr>
        <p:spPr>
          <a:xfrm>
            <a:off x="1194628" y="205979"/>
            <a:ext cx="7407404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b-NO" dirty="0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1194628" y="1200151"/>
            <a:ext cx="7407404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 dirty="0"/>
              <a:t>Klikk for å redigere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</a:p>
        </p:txBody>
      </p:sp>
      <p:pic>
        <p:nvPicPr>
          <p:cNvPr id="4" name="Bilde 3" descr="stripe_16_9.jpg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4560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79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3600" b="1" i="0" kern="1200">
          <a:solidFill>
            <a:schemeClr val="tx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6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4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>
          <a:xfrm>
            <a:off x="730195" y="1564315"/>
            <a:ext cx="7772400" cy="2014870"/>
          </a:xfrm>
        </p:spPr>
        <p:txBody>
          <a:bodyPr>
            <a:normAutofit/>
          </a:bodyPr>
          <a:lstStyle/>
          <a:p>
            <a:pPr algn="l"/>
            <a:r>
              <a:rPr lang="en-US" sz="1800" b="0" i="0" u="none" strike="noStrike" baseline="0" dirty="0">
                <a:latin typeface="NimbusRomNo9L-Regu"/>
              </a:rPr>
              <a:t>Comparative analysis of machine learning methods for analyzing security practice in electronic health </a:t>
            </a:r>
            <a:r>
              <a:rPr lang="nb-NO" sz="1800" b="0" i="0" u="none" strike="noStrike" baseline="0" dirty="0">
                <a:latin typeface="NimbusRomNo9L-Regu"/>
              </a:rPr>
              <a:t>records’ logs.</a:t>
            </a:r>
            <a:endParaRPr lang="en-US" b="1" dirty="0"/>
          </a:p>
        </p:txBody>
      </p:sp>
      <p:pic>
        <p:nvPicPr>
          <p:cNvPr id="4" name="Bilde 3" descr="stripe_tekst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45217" cy="5143500"/>
          </a:xfrm>
          <a:prstGeom prst="rect">
            <a:avLst/>
          </a:prstGeom>
        </p:spPr>
      </p:pic>
      <p:sp>
        <p:nvSpPr>
          <p:cNvPr id="5" name="Undertittel 2">
            <a:extLst>
              <a:ext uri="{FF2B5EF4-FFF2-40B4-BE49-F238E27FC236}">
                <a16:creationId xmlns:a16="http://schemas.microsoft.com/office/drawing/2014/main" id="{06281F15-A83C-4ABE-8E31-60BEF80B8CE3}"/>
              </a:ext>
            </a:extLst>
          </p:cNvPr>
          <p:cNvSpPr txBox="1">
            <a:spLocks/>
          </p:cNvSpPr>
          <p:nvPr/>
        </p:nvSpPr>
        <p:spPr>
          <a:xfrm>
            <a:off x="645217" y="2332977"/>
            <a:ext cx="7772400" cy="132462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1"/>
                </a:solidFill>
              </a:rPr>
              <a:t>By: </a:t>
            </a:r>
            <a:r>
              <a:rPr lang="en-US" u="sng" dirty="0">
                <a:solidFill>
                  <a:schemeClr val="accent1"/>
                </a:solidFill>
              </a:rPr>
              <a:t>Prosper K. Yeng, Muhammad A. Fauzi, Bian Yang: </a:t>
            </a:r>
            <a:r>
              <a:rPr lang="en-US" u="sng" baseline="30000" dirty="0">
                <a:solidFill>
                  <a:schemeClr val="accent1"/>
                </a:solidFill>
              </a:rPr>
              <a:t> </a:t>
            </a:r>
          </a:p>
          <a:p>
            <a:r>
              <a:rPr lang="en-US" dirty="0">
                <a:solidFill>
                  <a:schemeClr val="accent1"/>
                </a:solidFill>
              </a:rPr>
              <a:t>Norwegian University of Science and Technology</a:t>
            </a:r>
          </a:p>
          <a:p>
            <a:r>
              <a:rPr lang="nb-NO" dirty="0" err="1">
                <a:solidFill>
                  <a:schemeClr val="accent1"/>
                </a:solidFill>
              </a:rPr>
              <a:t>University</a:t>
            </a:r>
            <a:r>
              <a:rPr lang="nb-NO" dirty="0">
                <a:solidFill>
                  <a:schemeClr val="accent1"/>
                </a:solidFill>
              </a:rPr>
              <a:t> </a:t>
            </a:r>
            <a:r>
              <a:rPr lang="nb-NO" dirty="0" err="1">
                <a:solidFill>
                  <a:schemeClr val="accent1"/>
                </a:solidFill>
              </a:rPr>
              <a:t>of</a:t>
            </a:r>
            <a:r>
              <a:rPr lang="nb-NO" dirty="0">
                <a:solidFill>
                  <a:schemeClr val="accent1"/>
                </a:solidFill>
              </a:rPr>
              <a:t> Tromsø, The Arctic </a:t>
            </a:r>
            <a:r>
              <a:rPr lang="nb-NO" dirty="0" err="1">
                <a:solidFill>
                  <a:schemeClr val="accent1"/>
                </a:solidFill>
              </a:rPr>
              <a:t>University</a:t>
            </a:r>
            <a:r>
              <a:rPr lang="nb-NO" dirty="0">
                <a:solidFill>
                  <a:schemeClr val="accent1"/>
                </a:solidFill>
              </a:rPr>
              <a:t> </a:t>
            </a:r>
            <a:r>
              <a:rPr lang="nb-NO" dirty="0" err="1">
                <a:solidFill>
                  <a:schemeClr val="accent1"/>
                </a:solidFill>
              </a:rPr>
              <a:t>of</a:t>
            </a:r>
            <a:r>
              <a:rPr lang="nb-NO" dirty="0">
                <a:solidFill>
                  <a:schemeClr val="accent1"/>
                </a:solidFill>
              </a:rPr>
              <a:t> Norway</a:t>
            </a:r>
          </a:p>
        </p:txBody>
      </p:sp>
    </p:spTree>
    <p:extLst>
      <p:ext uri="{BB962C8B-B14F-4D97-AF65-F5344CB8AC3E}">
        <p14:creationId xmlns:p14="http://schemas.microsoft.com/office/powerpoint/2010/main" val="3243102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48B82207-2101-4F42-9AD5-FB53E976F6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>
            <a:normAutofit/>
          </a:bodyPr>
          <a:lstStyle/>
          <a:p>
            <a:r>
              <a:rPr lang="en-US" i="0" u="none" strike="noStrike" baseline="0"/>
              <a:t>Security requirement in EHR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2202859-55EA-41D0-8919-E81CFE638E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46" b="2"/>
          <a:stretch/>
        </p:blipFill>
        <p:spPr>
          <a:xfrm>
            <a:off x="1792288" y="459581"/>
            <a:ext cx="5486400" cy="3086100"/>
          </a:xfrm>
          <a:prstGeom prst="rect">
            <a:avLst/>
          </a:prstGeom>
          <a:noFill/>
        </p:spPr>
      </p:pic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38C0D246-3FF2-4737-93DF-A5653DE98B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/>
          <a:p>
            <a:r>
              <a:rPr lang="en-US" dirty="0"/>
              <a:t>Case study: Norway</a:t>
            </a:r>
          </a:p>
        </p:txBody>
      </p:sp>
    </p:spTree>
    <p:extLst>
      <p:ext uri="{BB962C8B-B14F-4D97-AF65-F5344CB8AC3E}">
        <p14:creationId xmlns:p14="http://schemas.microsoft.com/office/powerpoint/2010/main" val="24400961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60686D6C-FEC4-4F74-9E65-F533605B18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tretch/>
        </p:blipFill>
        <p:spPr>
          <a:xfrm>
            <a:off x="3023146" y="50800"/>
            <a:ext cx="3743821" cy="47148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8982485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1F5C68E-45BF-4FD0-9A1E-3D561566D0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38706" y="50800"/>
            <a:ext cx="4912701" cy="47148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2200220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0B567AF-C8CF-484C-915F-394EBDB6DD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896" r="10952" b="-2"/>
          <a:stretch/>
        </p:blipFill>
        <p:spPr>
          <a:xfrm>
            <a:off x="961290" y="954860"/>
            <a:ext cx="3057486" cy="1487418"/>
          </a:xfrm>
          <a:prstGeom prst="rect">
            <a:avLst/>
          </a:prstGeom>
        </p:spPr>
      </p:pic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F36432AC-362C-406B-933A-1A5884C1174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13" r="7393" b="1"/>
          <a:stretch/>
        </p:blipFill>
        <p:spPr>
          <a:xfrm>
            <a:off x="4255278" y="355363"/>
            <a:ext cx="4265636" cy="3691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9092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AC510FC5-035F-4413-A0A3-BC914F794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4628" y="205979"/>
            <a:ext cx="7407404" cy="857250"/>
          </a:xfrm>
        </p:spPr>
        <p:txBody>
          <a:bodyPr/>
          <a:lstStyle/>
          <a:p>
            <a:r>
              <a:rPr lang="en-US" dirty="0"/>
              <a:t>Inpatient flow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A5892A6-11BB-425C-9B74-71E6716090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30221" y="1200151"/>
            <a:ext cx="2936218" cy="3394472"/>
          </a:xfrm>
          <a:noFill/>
        </p:spPr>
      </p:pic>
    </p:spTree>
    <p:extLst>
      <p:ext uri="{BB962C8B-B14F-4D97-AF65-F5344CB8AC3E}">
        <p14:creationId xmlns:p14="http://schemas.microsoft.com/office/powerpoint/2010/main" val="25479730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CC99C-D9EA-4B9D-AFC4-27A80BA5F7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4753" y="551146"/>
            <a:ext cx="7772400" cy="1171184"/>
          </a:xfrm>
        </p:spPr>
        <p:txBody>
          <a:bodyPr anchor="t">
            <a:normAutofit fontScale="90000"/>
          </a:bodyPr>
          <a:lstStyle/>
          <a:p>
            <a:r>
              <a:rPr lang="nb-NO" dirty="0"/>
              <a:t>EHR </a:t>
            </a:r>
            <a:r>
              <a:rPr lang="nb-NO" dirty="0" err="1"/>
              <a:t>rules</a:t>
            </a:r>
            <a:r>
              <a:rPr lang="nb-NO" dirty="0"/>
              <a:t> by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healthcae</a:t>
            </a:r>
            <a:r>
              <a:rPr lang="nb-NO" dirty="0"/>
              <a:t> </a:t>
            </a:r>
            <a:r>
              <a:rPr lang="nb-NO" dirty="0" err="1"/>
              <a:t>code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conduct</a:t>
            </a:r>
            <a:r>
              <a:rPr lang="nb-NO" dirty="0"/>
              <a:t> in  Norway: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B2207431-653C-465E-8569-22F27ED8BD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14753" y="1722330"/>
            <a:ext cx="7772400" cy="2870024"/>
          </a:xfrm>
        </p:spPr>
        <p:txBody>
          <a:bodyPr>
            <a:normAutofit lnSpcReduction="10000"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u="none" strike="noStrike" baseline="0" dirty="0">
                <a:latin typeface="NimbusRomNo9L-Regu"/>
              </a:rPr>
              <a:t>Accessing patients records is only allowed for therapeutic purposes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latin typeface="NimbusRomNo9L-Regu"/>
              </a:rPr>
              <a:t>Access </a:t>
            </a:r>
            <a:r>
              <a:rPr lang="en-US" b="0" i="0" u="none" strike="noStrike" baseline="0" dirty="0">
                <a:latin typeface="NimbusRomNo9L-Regu"/>
              </a:rPr>
              <a:t>is given to only those with an official need to use,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u="none" strike="noStrike" baseline="0" dirty="0">
                <a:latin typeface="NimbusRomNo9L-Regu"/>
              </a:rPr>
              <a:t>Self-authorization or ”break the glass” scenarios is allowed but the necessary measures should be provided,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u="none" strike="noStrike" baseline="0" dirty="0">
                <a:latin typeface="NimbusRomNo9L-Regu"/>
              </a:rPr>
              <a:t>All of the activities related to access of the personal health data (register, update, edit, delete </a:t>
            </a:r>
            <a:r>
              <a:rPr lang="en-US" b="0" i="0" u="none" strike="noStrike" baseline="0" dirty="0" err="1">
                <a:latin typeface="NimbusRomNo9L-Regu"/>
              </a:rPr>
              <a:t>etc</a:t>
            </a:r>
            <a:r>
              <a:rPr lang="en-US" b="0" i="0" u="none" strike="noStrike" baseline="0" dirty="0">
                <a:latin typeface="NimbusRomNo9L-Regu"/>
              </a:rPr>
              <a:t> )must be logged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6730941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72B07295-9E64-4901-8541-2921499ED7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4628" y="205979"/>
            <a:ext cx="7407404" cy="857250"/>
          </a:xfrm>
        </p:spPr>
        <p:txBody>
          <a:bodyPr/>
          <a:lstStyle/>
          <a:p>
            <a:r>
              <a:rPr lang="en-US" dirty="0"/>
              <a:t>Attributes and features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658A697-AF55-4A12-825B-F373726BB0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94372" y="1200151"/>
            <a:ext cx="6007916" cy="3394472"/>
          </a:xfrm>
          <a:noFill/>
        </p:spPr>
      </p:pic>
    </p:spTree>
    <p:extLst>
      <p:ext uri="{BB962C8B-B14F-4D97-AF65-F5344CB8AC3E}">
        <p14:creationId xmlns:p14="http://schemas.microsoft.com/office/powerpoint/2010/main" val="22643279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C4B427-8A77-41A0-B5FB-3071A86FF3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5551" y="205979"/>
            <a:ext cx="7407404" cy="857250"/>
          </a:xfrm>
        </p:spPr>
        <p:txBody>
          <a:bodyPr anchor="ctr">
            <a:normAutofit/>
          </a:bodyPr>
          <a:lstStyle/>
          <a:p>
            <a:r>
              <a:rPr lang="nb-NO" dirty="0"/>
              <a:t>Abnormal data </a:t>
            </a:r>
            <a:r>
              <a:rPr lang="nb-NO" dirty="0" err="1"/>
              <a:t>simulation</a:t>
            </a:r>
            <a:endParaRPr lang="nb-NO" dirty="0"/>
          </a:p>
        </p:txBody>
      </p:sp>
      <p:pic>
        <p:nvPicPr>
          <p:cNvPr id="1026" name="Picture 2" descr="3 Unmistakable Signs Of Identity Theft">
            <a:extLst>
              <a:ext uri="{FF2B5EF4-FFF2-40B4-BE49-F238E27FC236}">
                <a16:creationId xmlns:a16="http://schemas.microsoft.com/office/drawing/2014/main" id="{B03A81FB-2C51-45D8-8A40-A31608C49E12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14712" y="1772752"/>
            <a:ext cx="3667845" cy="2249270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BAFB75-F0B1-4638-A7AB-D989FCEC95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305712" y="1200151"/>
            <a:ext cx="3673943" cy="3394472"/>
          </a:xfrm>
        </p:spPr>
        <p:txBody>
          <a:bodyPr>
            <a:normAutofit/>
          </a:bodyPr>
          <a:lstStyle/>
          <a:p>
            <a:r>
              <a:rPr lang="en-US" sz="2000" b="0" i="0" u="none" strike="noStrike" baseline="0" dirty="0"/>
              <a:t>Access by identity theft. </a:t>
            </a:r>
          </a:p>
          <a:p>
            <a:pPr lvl="1"/>
            <a:r>
              <a:rPr lang="en-US" sz="1800" b="0" i="0" u="none" strike="noStrike" baseline="0" dirty="0"/>
              <a:t>The attacker will access more data than legitimate users </a:t>
            </a:r>
          </a:p>
          <a:p>
            <a:pPr lvl="1"/>
            <a:r>
              <a:rPr lang="en-US" sz="1800" dirty="0"/>
              <a:t>Attackers</a:t>
            </a:r>
            <a:r>
              <a:rPr lang="en-US" sz="1800" b="0" i="0" u="none" strike="noStrike" baseline="0" dirty="0"/>
              <a:t> sometimes not follow the </a:t>
            </a:r>
            <a:r>
              <a:rPr lang="nb-NO" sz="1800" b="0" i="0" u="none" strike="noStrike" baseline="0" dirty="0" err="1"/>
              <a:t>flows</a:t>
            </a:r>
            <a:r>
              <a:rPr lang="nb-NO" sz="2200" b="0" i="0" u="none" strike="noStrike" baseline="0" dirty="0"/>
              <a:t>.</a:t>
            </a:r>
            <a:endParaRPr lang="nb-NO" sz="2200" dirty="0"/>
          </a:p>
        </p:txBody>
      </p:sp>
    </p:spTree>
    <p:extLst>
      <p:ext uri="{BB962C8B-B14F-4D97-AF65-F5344CB8AC3E}">
        <p14:creationId xmlns:p14="http://schemas.microsoft.com/office/powerpoint/2010/main" val="24020077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8A6FA1-5F8E-4563-B840-9F595FE0EF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642" y="204787"/>
            <a:ext cx="3008313" cy="871538"/>
          </a:xfrm>
        </p:spPr>
        <p:txBody>
          <a:bodyPr anchor="b">
            <a:normAutofit/>
          </a:bodyPr>
          <a:lstStyle/>
          <a:p>
            <a:r>
              <a:rPr lang="nb-NO" dirty="0" err="1"/>
              <a:t>Role</a:t>
            </a:r>
            <a:r>
              <a:rPr lang="nb-NO" dirty="0"/>
              <a:t> </a:t>
            </a:r>
            <a:r>
              <a:rPr lang="nb-NO" dirty="0" err="1"/>
              <a:t>classification</a:t>
            </a:r>
            <a:r>
              <a:rPr lang="nb-NO" dirty="0"/>
              <a:t> </a:t>
            </a:r>
            <a:r>
              <a:rPr lang="nb-NO" dirty="0" err="1"/>
              <a:t>model</a:t>
            </a:r>
            <a:endParaRPr lang="nb-NO" dirty="0"/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87484F5F-DDD6-492F-A4F7-C7B8CE44E2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42491" y="204787"/>
            <a:ext cx="4765084" cy="4755520"/>
          </a:xfrm>
          <a:noFill/>
        </p:spPr>
      </p:pic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9360F309-9852-4E90-96AE-AABEF839CB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24642" y="1076326"/>
            <a:ext cx="3008313" cy="3518297"/>
          </a:xfrm>
        </p:spPr>
        <p:txBody>
          <a:bodyPr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latin typeface="NimbusRomNo9L-Regu"/>
              </a:rPr>
              <a:t>classify the cumulative user activity in a single day into one of the 12 categories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nb-NO" sz="1800" b="0" i="0" u="none" strike="noStrike" baseline="0" dirty="0">
                <a:latin typeface="NimbusRomNo9L-Regu"/>
              </a:rPr>
              <a:t>The </a:t>
            </a:r>
            <a:r>
              <a:rPr lang="nb-NO" sz="1800" b="0" i="0" u="none" strike="noStrike" baseline="0" dirty="0" err="1">
                <a:latin typeface="NimbusRomNo9L-Regu"/>
              </a:rPr>
              <a:t>model</a:t>
            </a:r>
            <a:r>
              <a:rPr lang="nb-NO" sz="1800" b="0" i="0" u="none" strike="noStrike" baseline="0" dirty="0">
                <a:latin typeface="NimbusRomNo9L-Regu"/>
              </a:rPr>
              <a:t> </a:t>
            </a:r>
            <a:r>
              <a:rPr lang="nb-NO" sz="1800" b="0" i="0" u="none" strike="noStrike" baseline="0" dirty="0" err="1">
                <a:latin typeface="NimbusRomNo9L-Regu"/>
              </a:rPr>
              <a:t>was</a:t>
            </a:r>
            <a:r>
              <a:rPr lang="nb-NO" sz="1800" b="0" i="0" u="none" strike="noStrike" baseline="0" dirty="0">
                <a:latin typeface="NimbusRomNo9L-Regu"/>
              </a:rPr>
              <a:t> </a:t>
            </a:r>
            <a:r>
              <a:rPr lang="en-US" sz="1800" b="0" i="0" u="none" strike="noStrike" baseline="0" dirty="0">
                <a:latin typeface="NimbusRomNo9L-Regu"/>
              </a:rPr>
              <a:t>used to classify the cumulative activity of a user in a single</a:t>
            </a:r>
          </a:p>
          <a:p>
            <a:pPr algn="l"/>
            <a:r>
              <a:rPr lang="nb-NO" sz="1800" b="0" i="0" u="none" strike="noStrike" baseline="0" dirty="0">
                <a:latin typeface="NimbusRomNo9L-Regu"/>
              </a:rPr>
              <a:t>Day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nb-NO" sz="1800" dirty="0">
                <a:latin typeface="NimbusRomNo9L-Regu"/>
              </a:rPr>
              <a:t>The </a:t>
            </a:r>
            <a:r>
              <a:rPr lang="nb-NO" sz="1800" dirty="0" err="1">
                <a:latin typeface="NimbusRomNo9L-Regu"/>
              </a:rPr>
              <a:t>model</a:t>
            </a:r>
            <a:r>
              <a:rPr lang="nb-NO" sz="1800" dirty="0">
                <a:latin typeface="NimbusRomNo9L-Regu"/>
              </a:rPr>
              <a:t> </a:t>
            </a:r>
            <a:r>
              <a:rPr lang="nb-NO" sz="1800" dirty="0" err="1">
                <a:latin typeface="NimbusRomNo9L-Regu"/>
              </a:rPr>
              <a:t>was</a:t>
            </a:r>
            <a:r>
              <a:rPr lang="nb-NO" sz="1800" dirty="0">
                <a:latin typeface="NimbusRomNo9L-Regu"/>
              </a:rPr>
              <a:t> </a:t>
            </a:r>
            <a:r>
              <a:rPr lang="nb-NO" sz="1800" dirty="0" err="1">
                <a:latin typeface="NimbusRomNo9L-Regu"/>
              </a:rPr>
              <a:t>then</a:t>
            </a:r>
            <a:r>
              <a:rPr lang="nb-NO" sz="1800" dirty="0">
                <a:latin typeface="NimbusRomNo9L-Regu"/>
              </a:rPr>
              <a:t> </a:t>
            </a:r>
            <a:r>
              <a:rPr lang="nb-NO" sz="1800" dirty="0" err="1">
                <a:latin typeface="NimbusRomNo9L-Regu"/>
              </a:rPr>
              <a:t>trained</a:t>
            </a:r>
            <a:r>
              <a:rPr lang="nb-NO" sz="1800" dirty="0">
                <a:latin typeface="NimbusRomNo9L-Regu"/>
              </a:rPr>
              <a:t> and </a:t>
            </a:r>
            <a:r>
              <a:rPr lang="nb-NO" sz="1800" dirty="0" err="1">
                <a:latin typeface="NimbusRomNo9L-Regu"/>
              </a:rPr>
              <a:t>validated</a:t>
            </a:r>
            <a:r>
              <a:rPr lang="nb-NO" sz="1800" dirty="0">
                <a:latin typeface="NimbusRomNo9L-Regu"/>
              </a:rPr>
              <a:t> </a:t>
            </a:r>
            <a:r>
              <a:rPr lang="nb-NO" sz="1800" dirty="0" err="1">
                <a:latin typeface="NimbusRomNo9L-Regu"/>
              </a:rPr>
              <a:t>with</a:t>
            </a:r>
            <a:r>
              <a:rPr lang="nb-NO" sz="1800" dirty="0">
                <a:latin typeface="NimbusRomNo9L-Regu"/>
              </a:rPr>
              <a:t> cross-fold </a:t>
            </a:r>
            <a:r>
              <a:rPr lang="nb-NO" sz="1800" dirty="0" err="1">
                <a:latin typeface="NimbusRomNo9L-Regu"/>
              </a:rPr>
              <a:t>validation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36443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0AD94-AFBF-4DCA-9F2E-C3F4B3E11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Future</a:t>
            </a:r>
            <a:r>
              <a:rPr lang="nb-NO" dirty="0"/>
              <a:t> </a:t>
            </a:r>
            <a:r>
              <a:rPr lang="nb-NO" dirty="0" err="1"/>
              <a:t>works</a:t>
            </a:r>
            <a:endParaRPr lang="nb-N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EAF18B-013B-47D3-BB09-3BF4ED100C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/>
            <a:r>
              <a:rPr lang="en-US" sz="1800" b="0" i="0" u="none" strike="noStrike" baseline="0" dirty="0">
                <a:latin typeface="NimbusRomNo9L-Regu"/>
              </a:rPr>
              <a:t>future works on further processing the anomalies to detect malicious activities. </a:t>
            </a:r>
          </a:p>
          <a:p>
            <a:pPr algn="l"/>
            <a:r>
              <a:rPr lang="en-US" sz="1800" b="0" i="0" u="none" strike="noStrike" baseline="0" dirty="0">
                <a:latin typeface="NimbusRomNo9L-Regu"/>
              </a:rPr>
              <a:t>Additional, as labeled real data can be difficult to get, it is also important to compare unsupervised methods for the detection of anomalies and maliciousness in the context of big data.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0840133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08A1334-6B88-43BC-BBA1-DD566F18A0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600" y="11226"/>
            <a:ext cx="8316913" cy="447034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7238946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65447-ADC6-406E-ADD8-E34AEEB474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304" y="1543001"/>
            <a:ext cx="7407404" cy="857250"/>
          </a:xfrm>
        </p:spPr>
        <p:txBody>
          <a:bodyPr/>
          <a:lstStyle/>
          <a:p>
            <a:r>
              <a:rPr lang="nb-NO" dirty="0"/>
              <a:t>Reference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02FD154-7291-4EFF-AC13-9EC69E189D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3273" y="2494108"/>
            <a:ext cx="7763435" cy="3299223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800" dirty="0"/>
              <a:t>Foroughi, F. and P. </a:t>
            </a:r>
            <a:r>
              <a:rPr lang="en-US" sz="800" dirty="0" err="1"/>
              <a:t>Luksch</a:t>
            </a:r>
            <a:r>
              <a:rPr lang="en-US" sz="800" dirty="0"/>
              <a:t>. Observation Measures to Profile User Security </a:t>
            </a:r>
            <a:r>
              <a:rPr lang="en-US" sz="800" dirty="0" err="1"/>
              <a:t>Behaviour</a:t>
            </a:r>
            <a:r>
              <a:rPr lang="en-US" sz="800" dirty="0"/>
              <a:t>. in 2018 International Conference on Cyber Security and Protection of Digital Services (Cyber Security). 2018.</a:t>
            </a:r>
          </a:p>
          <a:p>
            <a:pPr lvl="0">
              <a:buFont typeface="+mj-lt"/>
              <a:buAutoNum type="arabicPeriod"/>
            </a:pPr>
            <a:r>
              <a:rPr lang="en-US" sz="800" dirty="0"/>
              <a:t>ISO, ISO 27799:2016(</a:t>
            </a:r>
            <a:r>
              <a:rPr lang="en-US" sz="800" dirty="0" err="1"/>
              <a:t>en</a:t>
            </a:r>
            <a:r>
              <a:rPr lang="en-US" sz="800" dirty="0"/>
              <a:t>), Health informatics Information security management in health using ISO/IEC 27002. 2016.</a:t>
            </a:r>
          </a:p>
          <a:p>
            <a:pPr lvl="0">
              <a:buFont typeface="+mj-lt"/>
              <a:buAutoNum type="arabicPeriod"/>
            </a:pPr>
            <a:r>
              <a:rPr lang="fr-FR" sz="800" dirty="0"/>
              <a:t>Nurse, J.R.C., et al. </a:t>
            </a:r>
            <a:r>
              <a:rPr lang="en-US" sz="800" dirty="0"/>
              <a:t>Understanding Insider Threat: A Framework for </a:t>
            </a:r>
            <a:r>
              <a:rPr lang="en-US" sz="800" dirty="0" err="1"/>
              <a:t>Characterising</a:t>
            </a:r>
            <a:r>
              <a:rPr lang="en-US" sz="800" dirty="0"/>
              <a:t> </a:t>
            </a:r>
            <a:r>
              <a:rPr lang="en-US" sz="800" dirty="0" err="1"/>
              <a:t>Attacks.IEEE</a:t>
            </a:r>
            <a:r>
              <a:rPr lang="en-US" sz="800" dirty="0"/>
              <a:t> Security and Privacy Workshops. 2014.</a:t>
            </a:r>
          </a:p>
          <a:p>
            <a:pPr lvl="0">
              <a:buFont typeface="+mj-lt"/>
              <a:buAutoNum type="arabicPeriod"/>
            </a:pPr>
            <a:r>
              <a:rPr lang="en-US" sz="800" dirty="0"/>
              <a:t>Boddy, A., et al. A Study into Detecting Anomalous </a:t>
            </a:r>
            <a:r>
              <a:rPr lang="en-US" sz="800" dirty="0" err="1"/>
              <a:t>Behaviours</a:t>
            </a:r>
            <a:r>
              <a:rPr lang="en-US" sz="800" dirty="0"/>
              <a:t> within HealthCare Infrastructures. in 2016 9th International Conference on Developments in </a:t>
            </a:r>
            <a:r>
              <a:rPr lang="en-US" sz="800" dirty="0" err="1"/>
              <a:t>eSystems</a:t>
            </a:r>
            <a:r>
              <a:rPr lang="en-US" sz="800" dirty="0"/>
              <a:t> Engineering. 2016.</a:t>
            </a:r>
          </a:p>
          <a:p>
            <a:pPr lvl="0">
              <a:buFont typeface="+mj-lt"/>
              <a:buAutoNum type="arabicPeriod"/>
            </a:pPr>
            <a:r>
              <a:rPr lang="en-US" sz="800" dirty="0"/>
              <a:t>Walker-Roberts, S., M. </a:t>
            </a:r>
            <a:r>
              <a:rPr lang="en-US" sz="800" dirty="0" err="1"/>
              <a:t>Hammoudeh</a:t>
            </a:r>
            <a:r>
              <a:rPr lang="en-US" sz="800" dirty="0"/>
              <a:t>, and A. </a:t>
            </a:r>
            <a:r>
              <a:rPr lang="en-US" sz="800" dirty="0" err="1"/>
              <a:t>Dehghantanha</a:t>
            </a:r>
            <a:r>
              <a:rPr lang="en-US" sz="800" dirty="0"/>
              <a:t>, A Systematic Review of the Availability and Efficacy of Countermeasures to Internal Threats in Healthcare Critical Infrastructure. IEEE Access, 2018. 6: p. 25167-25177.</a:t>
            </a:r>
          </a:p>
          <a:p>
            <a:pPr lvl="0">
              <a:buFont typeface="+mj-lt"/>
              <a:buAutoNum type="arabicPeriod"/>
            </a:pPr>
            <a:r>
              <a:rPr lang="en-US" sz="700" dirty="0"/>
              <a:t>e-</a:t>
            </a:r>
            <a:r>
              <a:rPr lang="en-US" sz="700" dirty="0" err="1"/>
              <a:t>helse</a:t>
            </a:r>
            <a:r>
              <a:rPr lang="en-US" sz="700" dirty="0"/>
              <a:t>, </a:t>
            </a:r>
            <a:r>
              <a:rPr lang="en-US" sz="700" dirty="0" err="1"/>
              <a:t>D.f.</a:t>
            </a:r>
            <a:r>
              <a:rPr lang="en-US" sz="700" dirty="0"/>
              <a:t> Implementation of GDPR in health care sector in Norway. 2019; Available from: https://ehelse.no/personvern-og-informasjonssikkerhet/eus-personvernforordning/implementation-of-gdpr-in-health-care-sector-in-norway.</a:t>
            </a:r>
          </a:p>
          <a:p>
            <a:pPr lvl="0">
              <a:buFont typeface="+mj-lt"/>
              <a:buAutoNum type="arabicPeriod"/>
            </a:pPr>
            <a:r>
              <a:rPr lang="nb-NO" sz="700" dirty="0"/>
              <a:t>LOVDATA, Lov om behandling av helseopplysninger ved ytelse av helsehjelp (pasientjournalloven) - Kapittel 3. Taushetsplikt, innsynsrett og rett til å motsette seg behandling av helseopplysninger. </a:t>
            </a:r>
            <a:r>
              <a:rPr lang="en-US" sz="700" dirty="0"/>
              <a:t>2019.</a:t>
            </a:r>
          </a:p>
          <a:p>
            <a:pPr lvl="0">
              <a:buFont typeface="+mj-lt"/>
              <a:buAutoNum type="arabicPeriod"/>
            </a:pPr>
            <a:r>
              <a:rPr lang="en-US" sz="700" dirty="0" err="1"/>
              <a:t>omsorgsdepartementet</a:t>
            </a:r>
            <a:r>
              <a:rPr lang="en-US" sz="700" dirty="0"/>
              <a:t>, H.-o., Act of 18 May 2001 No. 24 on Personal Health Data Filing Systems and the Processing of Personal Health Data (Personal Health Data Filing System Act), in 042041-990016. 2006, regjeringen.no.</a:t>
            </a:r>
          </a:p>
          <a:p>
            <a:pPr lvl="0">
              <a:buFont typeface="+mj-lt"/>
              <a:buAutoNum type="arabicPeriod"/>
            </a:pPr>
            <a:r>
              <a:rPr lang="en-US" sz="700" dirty="0"/>
              <a:t>Supervision, </a:t>
            </a:r>
            <a:r>
              <a:rPr lang="en-US" sz="700" dirty="0" err="1"/>
              <a:t>N.B.o.H</a:t>
            </a:r>
            <a:r>
              <a:rPr lang="en-US" sz="700" dirty="0"/>
              <a:t>., The Act of 2 July 1999 No. 63 relating to Patients’ Rights (the Patients’ Rights Act) in 63. 1999.</a:t>
            </a:r>
          </a:p>
          <a:p>
            <a:pPr lvl="0">
              <a:buFont typeface="+mj-lt"/>
              <a:buAutoNum type="arabicPeriod"/>
            </a:pPr>
            <a:r>
              <a:rPr lang="en-US" sz="700" dirty="0"/>
              <a:t>Neuhaus, C., A. </a:t>
            </a:r>
            <a:r>
              <a:rPr lang="en-US" sz="700" dirty="0" err="1"/>
              <a:t>Polze</a:t>
            </a:r>
            <a:r>
              <a:rPr lang="en-US" sz="700" dirty="0"/>
              <a:t>, and M. M R </a:t>
            </a:r>
            <a:r>
              <a:rPr lang="en-US" sz="700" dirty="0" err="1"/>
              <a:t>Chowdhuryy</a:t>
            </a:r>
            <a:r>
              <a:rPr lang="en-US" sz="700" dirty="0"/>
              <a:t>, Survey on Healthcare IT Systems: Standards, Regulations and Security. 2011.</a:t>
            </a:r>
          </a:p>
          <a:p>
            <a:pPr lvl="0">
              <a:buFont typeface="+mj-lt"/>
              <a:buAutoNum type="arabicPeriod"/>
            </a:pPr>
            <a:r>
              <a:rPr lang="en-US" sz="700" dirty="0" err="1"/>
              <a:t>GDPR.Report</a:t>
            </a:r>
            <a:r>
              <a:rPr lang="en-US" sz="700" dirty="0"/>
              <a:t>, Businesses at risk due to unidentified network traffic according to global survey - </a:t>
            </a:r>
            <a:r>
              <a:rPr lang="en-US" sz="700" dirty="0" err="1"/>
              <a:t>GDPR.Report</a:t>
            </a:r>
            <a:r>
              <a:rPr lang="en-US" sz="700" dirty="0"/>
              <a:t>. 2018.</a:t>
            </a:r>
          </a:p>
          <a:p>
            <a:pPr lvl="0">
              <a:buFont typeface="+mj-lt"/>
              <a:buAutoNum type="arabicPeriod"/>
            </a:pPr>
            <a:r>
              <a:rPr lang="en-US" sz="800" dirty="0" err="1"/>
              <a:t>Hipaa</a:t>
            </a:r>
            <a:r>
              <a:rPr lang="en-US" sz="800" dirty="0"/>
              <a:t> Journal, Healthcare Data Breach Statistics. 2019.</a:t>
            </a:r>
          </a:p>
          <a:p>
            <a:pPr lvl="0">
              <a:buFont typeface="+mj-lt"/>
              <a:buAutoNum type="arabicPeriod"/>
            </a:pPr>
            <a:r>
              <a:rPr lang="en-US" sz="800" dirty="0"/>
              <a:t>Norwegian Centre for E-health Research. Diabetesdagboka.no. 2018; Available from: http://www.diabetesdagboka.no/en/.</a:t>
            </a:r>
          </a:p>
          <a:p>
            <a:pPr lvl="0">
              <a:buFont typeface="+mj-lt"/>
              <a:buAutoNum type="arabicPeriod"/>
            </a:pPr>
            <a:r>
              <a:rPr lang="en-US" sz="800" dirty="0"/>
              <a:t>EUR-Lex, The European Parliament and the Council of the European Union, Regulation (EU) 2016/679, EU, Editor. 2016.</a:t>
            </a:r>
          </a:p>
          <a:p>
            <a:pPr lvl="0">
              <a:buFont typeface="+mj-lt"/>
              <a:buAutoNum type="arabicPeriod"/>
            </a:pPr>
            <a:r>
              <a:rPr lang="en-US" sz="800" dirty="0"/>
              <a:t>Pedersen, S. and G. </a:t>
            </a:r>
            <a:r>
              <a:rPr lang="en-US" sz="800" dirty="0" err="1"/>
              <a:t>Hartvigsen</a:t>
            </a:r>
            <a:r>
              <a:rPr lang="en-US" sz="800" dirty="0"/>
              <a:t>, Lessons learned from 25 years with telemedicine in Northern Norway. 2015</a:t>
            </a:r>
          </a:p>
          <a:p>
            <a:pPr lvl="0">
              <a:buFont typeface="+mj-lt"/>
              <a:buAutoNum type="arabicPeriod"/>
            </a:pPr>
            <a:endParaRPr lang="en-US" sz="800" dirty="0"/>
          </a:p>
          <a:p>
            <a:pPr lvl="0">
              <a:buFont typeface="+mj-lt"/>
              <a:buAutoNum type="arabicPeriod"/>
            </a:pPr>
            <a:endParaRPr lang="en-US" sz="700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72838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AC6A10E-0655-4310-9A3B-C4D879A774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84" y="0"/>
            <a:ext cx="9016409" cy="5143500"/>
          </a:xfrm>
          <a:prstGeom prst="rect">
            <a:avLst/>
          </a:prstGeom>
        </p:spPr>
      </p:pic>
      <p:sp>
        <p:nvSpPr>
          <p:cNvPr id="53251" name="Text Box 5"/>
          <p:cNvSpPr txBox="1">
            <a:spLocks noChangeArrowheads="1"/>
          </p:cNvSpPr>
          <p:nvPr/>
        </p:nvSpPr>
        <p:spPr bwMode="auto">
          <a:xfrm>
            <a:off x="1261533" y="2999477"/>
            <a:ext cx="6722100" cy="20774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defTabSz="342900" eaLnBrk="1" hangingPunct="1">
              <a:spcBef>
                <a:spcPct val="50000"/>
              </a:spcBef>
              <a:defRPr/>
            </a:pPr>
            <a:r>
              <a:rPr lang="nb-NO" sz="3600" b="1" dirty="0">
                <a:ln w="12700">
                  <a:solidFill>
                    <a:srgbClr val="15718F">
                      <a:lumMod val="50000"/>
                    </a:srgbClr>
                  </a:solidFill>
                  <a:prstDash val="solid"/>
                </a:ln>
                <a:pattFill prst="narHorz">
                  <a:fgClr>
                    <a:srgbClr val="15718F"/>
                  </a:fgClr>
                  <a:bgClr>
                    <a:srgbClr val="15718F">
                      <a:lumMod val="40000"/>
                      <a:lumOff val="60000"/>
                    </a:srgbClr>
                  </a:bgClr>
                </a:pattFill>
                <a:effectLst>
                  <a:innerShdw blurRad="177800">
                    <a:srgbClr val="15718F">
                      <a:lumMod val="50000"/>
                    </a:srgbClr>
                  </a:innerShdw>
                </a:effectLst>
                <a:latin typeface="Calibri"/>
                <a:ea typeface="+mn-ea"/>
                <a:cs typeface="+mn-cs"/>
              </a:rPr>
              <a:t>PROSPER K. YENG</a:t>
            </a:r>
          </a:p>
          <a:p>
            <a:pPr algn="ctr" defTabSz="342900" eaLnBrk="1" hangingPunct="1">
              <a:spcBef>
                <a:spcPct val="50000"/>
              </a:spcBef>
              <a:defRPr/>
            </a:pPr>
            <a:r>
              <a:rPr lang="nb-NO" sz="2100" b="1" dirty="0" err="1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PhD</a:t>
            </a:r>
            <a:r>
              <a:rPr lang="nb-NO" sz="2100" b="1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nb-NO" sz="2100" b="1" dirty="0" err="1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Candidate</a:t>
            </a:r>
            <a:endParaRPr lang="nb-NO" sz="2100" b="1" dirty="0">
              <a:solidFill>
                <a:prstClr val="whit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defTabSz="342900" eaLnBrk="1" hangingPunct="1">
              <a:spcBef>
                <a:spcPct val="50000"/>
              </a:spcBef>
              <a:defRPr/>
            </a:pPr>
            <a:r>
              <a:rPr lang="nb-NO" sz="2100" b="1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Norwegian </a:t>
            </a:r>
            <a:r>
              <a:rPr lang="nb-NO" sz="2100" b="1" dirty="0" err="1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University</a:t>
            </a:r>
            <a:r>
              <a:rPr lang="nb-NO" sz="2100" b="1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nb-NO" sz="2100" b="1" dirty="0" err="1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nb-NO" sz="2100" b="1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Science and Technology</a:t>
            </a:r>
          </a:p>
          <a:p>
            <a:pPr algn="ctr" defTabSz="342900" eaLnBrk="1" hangingPunct="1">
              <a:spcBef>
                <a:spcPct val="50000"/>
              </a:spcBef>
              <a:defRPr/>
            </a:pPr>
            <a:r>
              <a:rPr lang="nb-NO" sz="2000" b="1" dirty="0">
                <a:ln w="12700">
                  <a:solidFill>
                    <a:srgbClr val="15718F">
                      <a:lumMod val="50000"/>
                    </a:srgbClr>
                  </a:solidFill>
                  <a:prstDash val="solid"/>
                </a:ln>
                <a:pattFill prst="narHorz">
                  <a:fgClr>
                    <a:srgbClr val="15718F"/>
                  </a:fgClr>
                  <a:bgClr>
                    <a:srgbClr val="15718F">
                      <a:lumMod val="40000"/>
                      <a:lumOff val="60000"/>
                    </a:srgbClr>
                  </a:bgClr>
                </a:pattFill>
                <a:effectLst>
                  <a:innerShdw blurRad="177800">
                    <a:srgbClr val="15718F">
                      <a:lumMod val="50000"/>
                    </a:srgbClr>
                  </a:innerShdw>
                </a:effectLst>
                <a:latin typeface="Calibri"/>
                <a:ea typeface="+mn-ea"/>
                <a:cs typeface="+mn-cs"/>
              </a:rPr>
              <a:t>E-mail: Prosper.Yeng@ntnu.no</a:t>
            </a:r>
            <a:endParaRPr lang="en-US" sz="2000" b="1" dirty="0">
              <a:ln w="12700">
                <a:solidFill>
                  <a:srgbClr val="15718F">
                    <a:lumMod val="50000"/>
                  </a:srgbClr>
                </a:solidFill>
                <a:prstDash val="solid"/>
              </a:ln>
              <a:pattFill prst="narHorz">
                <a:fgClr>
                  <a:srgbClr val="15718F"/>
                </a:fgClr>
                <a:bgClr>
                  <a:srgbClr val="15718F">
                    <a:lumMod val="40000"/>
                    <a:lumOff val="60000"/>
                  </a:srgbClr>
                </a:bgClr>
              </a:pattFill>
              <a:effectLst>
                <a:innerShdw blurRad="177800">
                  <a:srgbClr val="15718F">
                    <a:lumMod val="50000"/>
                  </a:srgbClr>
                </a:innerShdw>
              </a:effectLst>
              <a:latin typeface="Calibri"/>
              <a:ea typeface="+mn-ea"/>
              <a:cs typeface="+mn-cs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147187" y="1644477"/>
            <a:ext cx="6640087" cy="7155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342900">
              <a:defRPr/>
            </a:pPr>
            <a:r>
              <a:rPr lang="en-US" sz="4050" b="1" dirty="0">
                <a:ln w="12700">
                  <a:solidFill>
                    <a:srgbClr val="15718F">
                      <a:lumMod val="50000"/>
                    </a:srgbClr>
                  </a:solidFill>
                  <a:prstDash val="solid"/>
                </a:ln>
                <a:pattFill prst="narHorz">
                  <a:fgClr>
                    <a:srgbClr val="15718F"/>
                  </a:fgClr>
                  <a:bgClr>
                    <a:srgbClr val="15718F">
                      <a:lumMod val="40000"/>
                      <a:lumOff val="60000"/>
                    </a:srgbClr>
                  </a:bgClr>
                </a:pattFill>
                <a:effectLst>
                  <a:innerShdw blurRad="177800">
                    <a:srgbClr val="15718F">
                      <a:lumMod val="50000"/>
                    </a:srgbClr>
                  </a:innerShdw>
                </a:effectLst>
                <a:latin typeface="Calibri"/>
              </a:rPr>
              <a:t>Thank You For Your Attention!</a:t>
            </a:r>
          </a:p>
        </p:txBody>
      </p:sp>
      <p:sp>
        <p:nvSpPr>
          <p:cNvPr id="3" name="Rectangle 2"/>
          <p:cNvSpPr/>
          <p:nvPr/>
        </p:nvSpPr>
        <p:spPr>
          <a:xfrm>
            <a:off x="3393497" y="2297587"/>
            <a:ext cx="233933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342900">
              <a:defRPr/>
            </a:pPr>
            <a:r>
              <a:rPr lang="en-US" sz="3600" b="1" dirty="0">
                <a:ln w="12700">
                  <a:solidFill>
                    <a:srgbClr val="15718F">
                      <a:lumMod val="50000"/>
                    </a:srgbClr>
                  </a:solidFill>
                  <a:prstDash val="solid"/>
                </a:ln>
                <a:pattFill prst="narHorz">
                  <a:fgClr>
                    <a:srgbClr val="15718F"/>
                  </a:fgClr>
                  <a:bgClr>
                    <a:srgbClr val="15718F">
                      <a:lumMod val="40000"/>
                      <a:lumOff val="60000"/>
                    </a:srgbClr>
                  </a:bgClr>
                </a:pattFill>
                <a:effectLst>
                  <a:innerShdw blurRad="177800">
                    <a:srgbClr val="15718F">
                      <a:lumMod val="50000"/>
                    </a:srgbClr>
                  </a:innerShdw>
                </a:effectLst>
                <a:latin typeface="Calibri"/>
              </a:rPr>
              <a:t>Questions?</a:t>
            </a:r>
            <a:endParaRPr lang="en-GB" sz="36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12375" y="4767263"/>
            <a:ext cx="64764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nb-NO"/>
            </a:defPPr>
            <a:lvl1pPr marL="0" algn="l" defTabSz="457200" rtl="0" eaLnBrk="1" latinLnBrk="0" hangingPunct="1">
              <a:defRPr sz="675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342900">
              <a:defRPr/>
            </a:pPr>
            <a:fld id="{92C9B8CC-EA24-49DD-9947-63E76A76BEE2}" type="datetime1">
              <a:rPr lang="en-US" smtClean="0"/>
              <a:pPr defTabSz="342900">
                <a:defRPr/>
              </a:pPr>
              <a:t>11/23/2020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0245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1E58EFB-6368-4C2D-925F-42F906A731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5443" y="50800"/>
            <a:ext cx="6959226" cy="47148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0219402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7799848-FB2C-470F-9B03-FE96A63A18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601" y="1084709"/>
            <a:ext cx="6532496" cy="364186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906100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C8D62CB-D5DF-433C-854C-3712D26375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600" y="79502"/>
            <a:ext cx="8316913" cy="465747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979045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2658DE-AAE1-4A38-BF1D-BB4D7C3CD9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nb-NO" sz="2000" dirty="0"/>
              <a:t>More </a:t>
            </a:r>
            <a:r>
              <a:rPr lang="nb-NO" sz="2000" dirty="0" err="1"/>
              <a:t>attention</a:t>
            </a:r>
            <a:r>
              <a:rPr lang="nb-NO" sz="2000" dirty="0"/>
              <a:t> </a:t>
            </a:r>
            <a:r>
              <a:rPr lang="nb-NO" sz="2000" dirty="0" err="1"/>
              <a:t>on</a:t>
            </a:r>
            <a:r>
              <a:rPr lang="nb-NO" sz="2000" dirty="0"/>
              <a:t> </a:t>
            </a:r>
            <a:r>
              <a:rPr lang="nb-NO" sz="2000" dirty="0" err="1"/>
              <a:t>tech</a:t>
            </a:r>
            <a:r>
              <a:rPr lang="nb-NO" sz="2000" dirty="0"/>
              <a:t>. </a:t>
            </a:r>
            <a:r>
              <a:rPr lang="nb-NO" sz="2000" dirty="0" err="1"/>
              <a:t>measures</a:t>
            </a:r>
            <a:r>
              <a:rPr lang="nb-NO" sz="2000" dirty="0"/>
              <a:t> </a:t>
            </a:r>
            <a:r>
              <a:rPr lang="nb-NO" sz="2000" dirty="0" err="1"/>
              <a:t>than</a:t>
            </a:r>
            <a:r>
              <a:rPr lang="nb-NO" sz="2000" dirty="0"/>
              <a:t> </a:t>
            </a:r>
            <a:r>
              <a:rPr lang="nb-NO" sz="2000" dirty="0" err="1"/>
              <a:t>the</a:t>
            </a:r>
            <a:r>
              <a:rPr lang="nb-NO" sz="2000" dirty="0"/>
              <a:t> human </a:t>
            </a:r>
            <a:r>
              <a:rPr lang="nb-NO" sz="2000" dirty="0" err="1"/>
              <a:t>firewall</a:t>
            </a:r>
            <a:r>
              <a:rPr lang="nb-NO" sz="2000" dirty="0"/>
              <a:t>!</a:t>
            </a:r>
            <a:endParaRPr lang="en-US" sz="2000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8734220-5D9B-4DAB-9011-3A9870BF2A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8298" y="1364371"/>
            <a:ext cx="7407404" cy="383142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2035D7F-9E67-4B63-AEA5-574960D53D8C}"/>
              </a:ext>
            </a:extLst>
          </p:cNvPr>
          <p:cNvSpPr/>
          <p:nvPr/>
        </p:nvSpPr>
        <p:spPr>
          <a:xfrm>
            <a:off x="3935506" y="1114567"/>
            <a:ext cx="4572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b-NO" sz="900" dirty="0"/>
              <a:t>Norwegian </a:t>
            </a:r>
            <a:r>
              <a:rPr lang="nb-NO" sz="900" dirty="0" err="1"/>
              <a:t>eHealth</a:t>
            </a:r>
            <a:r>
              <a:rPr lang="nb-NO" sz="900" dirty="0"/>
              <a:t> </a:t>
            </a:r>
            <a:r>
              <a:rPr lang="nb-NO" sz="900" dirty="0" err="1"/>
              <a:t>infrastructure</a:t>
            </a:r>
            <a:r>
              <a:rPr lang="nb-NO" sz="900" dirty="0"/>
              <a:t>(Siemens-</a:t>
            </a:r>
            <a:r>
              <a:rPr lang="nb-NO" sz="900" dirty="0" err="1"/>
              <a:t>healthineers</a:t>
            </a:r>
            <a:r>
              <a:rPr lang="nb-NO" sz="900" dirty="0"/>
              <a:t>, 2018)</a:t>
            </a:r>
            <a:endParaRPr lang="en-US" sz="90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199A3E5-21FF-48A0-924F-F66C5B6ADBAD}"/>
              </a:ext>
            </a:extLst>
          </p:cNvPr>
          <p:cNvSpPr txBox="1">
            <a:spLocks/>
          </p:cNvSpPr>
          <p:nvPr/>
        </p:nvSpPr>
        <p:spPr>
          <a:xfrm>
            <a:off x="1022735" y="1767940"/>
            <a:ext cx="3643607" cy="13163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security governance configuration, </a:t>
            </a:r>
          </a:p>
          <a:p>
            <a:r>
              <a:rPr lang="en-US" sz="1400" dirty="0"/>
              <a:t>security planning and policies, </a:t>
            </a:r>
          </a:p>
          <a:p>
            <a:r>
              <a:rPr lang="en-US" sz="1400" dirty="0"/>
              <a:t>risk management,</a:t>
            </a:r>
          </a:p>
          <a:p>
            <a:r>
              <a:rPr lang="en-US" sz="1400" dirty="0"/>
              <a:t>And other technology controls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234C0C0-E166-45CA-86EC-853E4DA84128}"/>
              </a:ext>
            </a:extLst>
          </p:cNvPr>
          <p:cNvSpPr/>
          <p:nvPr/>
        </p:nvSpPr>
        <p:spPr>
          <a:xfrm>
            <a:off x="6502415" y="1994669"/>
            <a:ext cx="1877640" cy="18774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600" dirty="0">
                <a:highlight>
                  <a:srgbClr val="00FF00"/>
                </a:highlight>
              </a:rPr>
              <a:t>Firewalls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600" dirty="0">
                <a:highlight>
                  <a:srgbClr val="00FF00"/>
                </a:highlight>
              </a:rPr>
              <a:t>DMZs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600" dirty="0">
                <a:highlight>
                  <a:srgbClr val="00FF00"/>
                </a:highlight>
              </a:rPr>
              <a:t>IDS/IPS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600" dirty="0">
                <a:highlight>
                  <a:srgbClr val="00FF00"/>
                </a:highlight>
              </a:rPr>
              <a:t>Antivirus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600" dirty="0">
                <a:highlight>
                  <a:srgbClr val="00FF00"/>
                </a:highlight>
              </a:rPr>
              <a:t>Other Technologies</a:t>
            </a:r>
          </a:p>
          <a:p>
            <a:endParaRPr lang="en-US" sz="2000" dirty="0">
              <a:highlight>
                <a:srgbClr val="00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468645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676E10-B98D-43B6-8750-4379800C8D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853" y="1189535"/>
            <a:ext cx="5533049" cy="857250"/>
          </a:xfrm>
        </p:spPr>
        <p:txBody>
          <a:bodyPr/>
          <a:lstStyle/>
          <a:p>
            <a:r>
              <a:rPr lang="nb-NO" dirty="0"/>
              <a:t>General Goal </a:t>
            </a:r>
            <a:r>
              <a:rPr lang="nb-NO" dirty="0" err="1"/>
              <a:t>of</a:t>
            </a:r>
            <a:r>
              <a:rPr lang="nb-NO" dirty="0"/>
              <a:t> HSPAMI</a:t>
            </a:r>
            <a:endParaRPr lang="en-US" dirty="0"/>
          </a:p>
        </p:txBody>
      </p:sp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2437610F-B3AD-4722-BF47-6C058C31B7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794" y="1882495"/>
            <a:ext cx="6052883" cy="3261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93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F8657-23E9-43B8-86DB-E67CFDCDCC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4753" y="2008061"/>
            <a:ext cx="7772400" cy="675821"/>
          </a:xfrm>
        </p:spPr>
        <p:txBody>
          <a:bodyPr anchor="t">
            <a:normAutofit/>
          </a:bodyPr>
          <a:lstStyle/>
          <a:p>
            <a:r>
              <a:rPr lang="nb-NO" dirty="0"/>
              <a:t>Data Driven and AI </a:t>
            </a:r>
            <a:r>
              <a:rPr lang="nb-NO" dirty="0" err="1"/>
              <a:t>Approach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7505296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0B87C3A7-F33C-4C72-9B4D-08B23A288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9523" y="205979"/>
            <a:ext cx="7407404" cy="85725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500"/>
              <a:t>Security practice analysis in the context of Big data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094F5E76-75EE-4CC1-9382-E447FAF156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9676" y="1151335"/>
            <a:ext cx="3766918" cy="479822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433C586-4EBC-49F6-83AC-704187DADF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676" y="1686169"/>
            <a:ext cx="3766918" cy="2853440"/>
          </a:xfrm>
          <a:prstGeom prst="rect">
            <a:avLst/>
          </a:prstGeom>
          <a:noFill/>
        </p:spPr>
      </p:pic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D3F75A70-A7BA-499A-8AF2-3981252525F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257502" y="1151335"/>
            <a:ext cx="3812218" cy="479822"/>
          </a:xfrm>
        </p:spPr>
        <p:txBody>
          <a:bodyPr/>
          <a:lstStyle/>
          <a:p>
            <a:r>
              <a:rPr lang="en-US" dirty="0"/>
              <a:t>Data sources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08F26181-48F4-44CA-820B-53AFB427A86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257502" y="1631156"/>
            <a:ext cx="3812219" cy="2963466"/>
          </a:xfrm>
        </p:spPr>
        <p:txBody>
          <a:bodyPr>
            <a:normAutofit/>
          </a:bodyPr>
          <a:lstStyle/>
          <a:p>
            <a:r>
              <a:rPr lang="en-US" dirty="0"/>
              <a:t>EHR logs</a:t>
            </a:r>
          </a:p>
          <a:p>
            <a:r>
              <a:rPr lang="en-US" dirty="0"/>
              <a:t>Network logs</a:t>
            </a:r>
          </a:p>
          <a:p>
            <a:r>
              <a:rPr lang="en-US" dirty="0"/>
              <a:t>Host based activity logs</a:t>
            </a:r>
          </a:p>
          <a:p>
            <a:r>
              <a:rPr lang="en-US" dirty="0"/>
              <a:t>Etc.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81212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E80689DC4604549A2A498227D456267" ma:contentTypeVersion="10" ma:contentTypeDescription="Create a new document." ma:contentTypeScope="" ma:versionID="05e5211a3715bc9554078c5dbe3df1fc">
  <xsd:schema xmlns:xsd="http://www.w3.org/2001/XMLSchema" xmlns:xs="http://www.w3.org/2001/XMLSchema" xmlns:p="http://schemas.microsoft.com/office/2006/metadata/properties" xmlns:ns3="02d06fb2-85c0-4199-87bc-e19221630b4b" xmlns:ns4="0be7b024-66e6-45c4-94cf-28fea55868a7" targetNamespace="http://schemas.microsoft.com/office/2006/metadata/properties" ma:root="true" ma:fieldsID="c7a8f4cf4bad06805ebf1f33a870b537" ns3:_="" ns4:_="">
    <xsd:import namespace="02d06fb2-85c0-4199-87bc-e19221630b4b"/>
    <xsd:import namespace="0be7b024-66e6-45c4-94cf-28fea55868a7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DateTaken" minOccurs="0"/>
                <xsd:element ref="ns3:MediaServiceGenerationTime" minOccurs="0"/>
                <xsd:element ref="ns3:MediaServiceEventHashCode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2d06fb2-85c0-4199-87bc-e19221630b4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be7b024-66e6-45c4-94cf-28fea55868a7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7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C980340-FDC1-4510-8847-C9CB87ADAEA3}">
  <ds:schemaRefs>
    <ds:schemaRef ds:uri="http://schemas.microsoft.com/office/2006/metadata/properties"/>
    <ds:schemaRef ds:uri="02d06fb2-85c0-4199-87bc-e19221630b4b"/>
    <ds:schemaRef ds:uri="http://purl.org/dc/terms/"/>
    <ds:schemaRef ds:uri="0be7b024-66e6-45c4-94cf-28fea55868a7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E534175D-E199-4A4C-9E65-53A8EC8208D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2d06fb2-85c0-4199-87bc-e19221630b4b"/>
    <ds:schemaRef ds:uri="0be7b024-66e6-45c4-94cf-28fea55868a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CB24F22-BA22-4EEB-AB56-99A5E2404C5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795</Words>
  <Application>Microsoft Office PowerPoint</Application>
  <PresentationFormat>On-screen Show (16:9)</PresentationFormat>
  <Paragraphs>69</Paragraphs>
  <Slides>21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Calibri</vt:lpstr>
      <vt:lpstr>NimbusRomNo9L-Regu</vt:lpstr>
      <vt:lpstr>Times New Roman</vt:lpstr>
      <vt:lpstr>Office-tema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More attention on tech. measures than the human firewall!</vt:lpstr>
      <vt:lpstr>General Goal of HSPAMI</vt:lpstr>
      <vt:lpstr>Data Driven and AI Approach</vt:lpstr>
      <vt:lpstr>Security practice analysis in the context of Big data</vt:lpstr>
      <vt:lpstr>Security requirement in EHR</vt:lpstr>
      <vt:lpstr>PowerPoint Presentation</vt:lpstr>
      <vt:lpstr>PowerPoint Presentation</vt:lpstr>
      <vt:lpstr>PowerPoint Presentation</vt:lpstr>
      <vt:lpstr>Inpatient flow</vt:lpstr>
      <vt:lpstr>EHR rules by the healthcae code of conduct in  Norway:</vt:lpstr>
      <vt:lpstr>Attributes and features</vt:lpstr>
      <vt:lpstr>Abnormal data simulation</vt:lpstr>
      <vt:lpstr>Role classification model</vt:lpstr>
      <vt:lpstr>Future works</vt:lpstr>
      <vt:lpstr>Reference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Prosper Yeng</dc:creator>
  <cp:lastModifiedBy>Prosper Yeng</cp:lastModifiedBy>
  <cp:revision>1</cp:revision>
  <dcterms:created xsi:type="dcterms:W3CDTF">2020-11-23T10:52:37Z</dcterms:created>
  <dcterms:modified xsi:type="dcterms:W3CDTF">2020-11-23T14:35:36Z</dcterms:modified>
</cp:coreProperties>
</file>